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4" r:id="rId3"/>
    <p:sldId id="256" r:id="rId4"/>
    <p:sldId id="258" r:id="rId5"/>
    <p:sldId id="260" r:id="rId6"/>
    <p:sldId id="263" r:id="rId7"/>
    <p:sldId id="259" r:id="rId8"/>
    <p:sldId id="262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2" autoAdjust="0"/>
    <p:restoredTop sz="83622" autoAdjust="0"/>
  </p:normalViewPr>
  <p:slideViewPr>
    <p:cSldViewPr snapToGrid="0">
      <p:cViewPr varScale="1">
        <p:scale>
          <a:sx n="108" d="100"/>
          <a:sy n="108" d="100"/>
        </p:scale>
        <p:origin x="14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47BE4-405B-429B-A716-DEF37F048DA0}" type="datetimeFigureOut">
              <a:rPr lang="en-US" smtClean="0"/>
              <a:t>1/23/18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DEA5E-4D86-4E4E-9E1F-DD5698211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09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students a minute or two to view the image.  Then guide their visual analysis and</a:t>
            </a:r>
            <a:r>
              <a:rPr lang="en-US" baseline="0" dirty="0"/>
              <a:t> group discussion by asking:</a:t>
            </a:r>
          </a:p>
          <a:p>
            <a:r>
              <a:rPr lang="en-US" baseline="0" dirty="0"/>
              <a:t>1. How many objects are on the shelf?  (five)  </a:t>
            </a:r>
          </a:p>
          <a:p>
            <a:r>
              <a:rPr lang="en-US" baseline="0" dirty="0"/>
              <a:t>2. Can you make out any words on the objects?</a:t>
            </a:r>
          </a:p>
          <a:p>
            <a:r>
              <a:rPr lang="en-US" baseline="0" dirty="0"/>
              <a:t>3. What does it say on the wall? (hint: the second object from the left on the shelf, a brick, is a translation)</a:t>
            </a:r>
          </a:p>
          <a:p>
            <a:r>
              <a:rPr lang="en-US" baseline="0" dirty="0"/>
              <a:t>4. What do they all have in common? (they are all inexpensive items)</a:t>
            </a:r>
          </a:p>
          <a:p>
            <a:r>
              <a:rPr lang="en-US" baseline="0" dirty="0"/>
              <a:t>5. What do you think the artist is trying to say with this work?</a:t>
            </a:r>
          </a:p>
          <a:p>
            <a:r>
              <a:rPr lang="en-US" u="sng" baseline="0" dirty="0"/>
              <a:t>Background on work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Art Should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Expensive to Make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Arte No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Debería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Caro), 2014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existing work consists of a shelf and five handmade, inexpensive items. The text appears written on the wall over the shelf in Spanish and in English on the items.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Among other things, the work is a commentary on the difficult economic conditions in Cuba and the scarcity of materials; artists must make do with what is available.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DEA5E-4D86-4E4E-9E1F-DD56982110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00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artist is also commenting</a:t>
            </a:r>
            <a:r>
              <a:rPr lang="en-US" baseline="0" dirty="0"/>
              <a:t> on the proliferation of international art with a celebrity that is inseparable from the high costs of its production.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DEA5E-4D86-4E4E-9E1F-DD56982110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05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sources: </a:t>
            </a:r>
          </a:p>
          <a:p>
            <a:r>
              <a:rPr lang="en-US" dirty="0"/>
              <a:t>http://www.museodeartecarrillogil.com/coleccion/artistas-de-la-coleccion/antonio-eligio-fernandez-quottonelquot</a:t>
            </a:r>
          </a:p>
          <a:p>
            <a:r>
              <a:rPr lang="en-US" dirty="0"/>
              <a:t>http://havana-cultura.com/en/havana-cultura-news/retrospective-exhibition-works-antonio-eligio-fernandez-tonel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DEA5E-4D86-4E4E-9E1F-DD56982110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58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</a:t>
            </a:r>
            <a:r>
              <a:rPr lang="en-US" baseline="0" dirty="0"/>
              <a:t> https://walkerart.org/magazine/adios-utopia-cuba-olga-viso-essay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Tonel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(Antonio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Eligio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Fernández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bloqueo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(The Blockade/The Embargo)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1989. Collection of the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Museo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Nacional de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Bellas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Habana and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Daros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Latinamerica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Collection, Zurich. Image courtesy the Museum of Fine Arts, Houston. Photo: Will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Michels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DEA5E-4D86-4E4E-9E1F-DD56982110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48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Hemingway,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técnica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Hemingway, His Technique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1989</a:t>
            </a:r>
            <a:endParaRPr lang="en-US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Width: 50cm ; Height: 65cm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Medium: Painting - watercolor on paper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“In his 1989 drawing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Hemingway,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técnica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(Hemingway, His Technique),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Tonel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had used the submerged head of the American writer, peeking just a few centimeters above the water line, as a reference to his literary technique of the ‘’iceberg.’ “ This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technique in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writing,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coined by American writer Ernest Hemingway,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is expressed by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believing the deeper /central meaning of a story should not be evident on the surface, but should be implicitly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conveyed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dirty="0"/>
              <a:t>Source: http://www.thefarbercollection.com/artists/tonel_antonio_eligio_Fernandez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DEA5E-4D86-4E4E-9E1F-DD56982110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25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en-US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Praise of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Darwinism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Elogio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Darwinismo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work consists of five letters made from poured concrete in a block form, arranged in a line on the floor. The crudity of the concrete blocks recalls the domestic construction techniques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commonly used in Cuba.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letters spell out “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,” a popular colloquial and affectionate Cuban word of African origin that means “brother, pal, friend, relative, associate, etc.” The “s” is made to look like a dollar sign $.  The artist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referring to the market’s/money’s conquest of Cuban imagination, thought, social space, 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affections.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represents a process of mutation, in an evolution of a species similar to the process described by Darwin. 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artist rejects the application of Charles Darwin’s theory of evolution --- specifically the idea of the “survival of the fittest” --- to human society.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DEA5E-4D86-4E4E-9E1F-DD56982110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71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large-scale drawing plays homage</a:t>
            </a:r>
            <a:r>
              <a:rPr lang="en-US" baseline="0" dirty="0"/>
              <a:t> to German Jewish philosopher Walter Benjamin.  A book by the same title, </a:t>
            </a:r>
            <a:r>
              <a:rPr lang="en-US" i="1" baseline="0" dirty="0"/>
              <a:t>Illuminations, </a:t>
            </a:r>
            <a:r>
              <a:rPr lang="en-US" i="0" baseline="0" dirty="0"/>
              <a:t>is a collection of Benjamin’s most celebrated works.  </a:t>
            </a:r>
            <a:endParaRPr lang="en-US" baseline="0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1940, at the age of 48, Benjamin committed suicide  at the French–Spanish border while attempting to escape from invading Nazi forces.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DEA5E-4D86-4E4E-9E1F-DD56982110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27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Tonel</a:t>
            </a:r>
            <a:r>
              <a:rPr lang="en-US" dirty="0"/>
              <a:t>, </a:t>
            </a:r>
            <a:r>
              <a:rPr lang="en-US" dirty="0" err="1"/>
              <a:t>Pais</a:t>
            </a:r>
            <a:r>
              <a:rPr lang="en-US" dirty="0"/>
              <a:t> </a:t>
            </a:r>
            <a:r>
              <a:rPr lang="en-US" dirty="0" err="1"/>
              <a:t>Deseado</a:t>
            </a:r>
            <a:r>
              <a:rPr lang="en-US" dirty="0"/>
              <a:t> (</a:t>
            </a:r>
          </a:p>
          <a:p>
            <a:r>
              <a:rPr lang="en-US" dirty="0"/>
              <a:t>Source: http://havana-cultura.com/en/havana-cultura-news/retrospective-exhibition-works-antonio-eligio-fernandez-tonel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DEA5E-4D86-4E4E-9E1F-DD56982110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61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7143-758A-4EBF-83DC-01CFE4FB936E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54D2-B56C-4CD8-B8C2-4B647EDC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5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7143-758A-4EBF-83DC-01CFE4FB936E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54D2-B56C-4CD8-B8C2-4B647EDC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6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7143-758A-4EBF-83DC-01CFE4FB936E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54D2-B56C-4CD8-B8C2-4B647EDC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0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7143-758A-4EBF-83DC-01CFE4FB936E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54D2-B56C-4CD8-B8C2-4B647EDC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7143-758A-4EBF-83DC-01CFE4FB936E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54D2-B56C-4CD8-B8C2-4B647EDC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9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7143-758A-4EBF-83DC-01CFE4FB936E}" type="datetimeFigureOut">
              <a:rPr lang="en-US" smtClean="0"/>
              <a:t>1/23/18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54D2-B56C-4CD8-B8C2-4B647EDC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6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7143-758A-4EBF-83DC-01CFE4FB936E}" type="datetimeFigureOut">
              <a:rPr lang="en-US" smtClean="0"/>
              <a:t>1/23/18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54D2-B56C-4CD8-B8C2-4B647EDC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42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7143-758A-4EBF-83DC-01CFE4FB936E}" type="datetimeFigureOut">
              <a:rPr lang="en-US" smtClean="0"/>
              <a:t>1/23/18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54D2-B56C-4CD8-B8C2-4B647EDC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4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7143-758A-4EBF-83DC-01CFE4FB936E}" type="datetimeFigureOut">
              <a:rPr lang="en-US" smtClean="0"/>
              <a:t>1/23/18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54D2-B56C-4CD8-B8C2-4B647EDC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9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7143-758A-4EBF-83DC-01CFE4FB936E}" type="datetimeFigureOut">
              <a:rPr lang="en-US" smtClean="0"/>
              <a:t>1/23/18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54D2-B56C-4CD8-B8C2-4B647EDC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2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7143-758A-4EBF-83DC-01CFE4FB936E}" type="datetimeFigureOut">
              <a:rPr lang="en-US" smtClean="0"/>
              <a:t>1/23/18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54D2-B56C-4CD8-B8C2-4B647EDC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55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A7143-758A-4EBF-83DC-01CFE4FB936E}" type="datetimeFigureOut">
              <a:rPr lang="en-US" smtClean="0"/>
              <a:t>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54D2-B56C-4CD8-B8C2-4B647EDC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7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23" y="0"/>
            <a:ext cx="10280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81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1568" y="752584"/>
            <a:ext cx="4400432" cy="3602441"/>
          </a:xfrm>
        </p:spPr>
        <p:txBody>
          <a:bodyPr>
            <a:normAutofit/>
          </a:bodyPr>
          <a:lstStyle/>
          <a:p>
            <a:r>
              <a:rPr lang="en-US" i="1" dirty="0"/>
              <a:t>Art Should Not Be Expensive to Make</a:t>
            </a:r>
            <a:r>
              <a:rPr lang="en-US" dirty="0"/>
              <a:t> (</a:t>
            </a:r>
            <a:r>
              <a:rPr lang="en-US" dirty="0" err="1"/>
              <a:t>Hacer</a:t>
            </a:r>
            <a:r>
              <a:rPr lang="en-US" dirty="0"/>
              <a:t> Arte No </a:t>
            </a:r>
            <a:r>
              <a:rPr lang="en-US" dirty="0" err="1"/>
              <a:t>Debería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Caro),</a:t>
            </a:r>
            <a:br>
              <a:rPr lang="en-US" dirty="0"/>
            </a:br>
            <a:r>
              <a:rPr lang="en-US" dirty="0"/>
              <a:t>2014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2" y="520108"/>
            <a:ext cx="7432981" cy="49582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t="15266" r="3241" b="9619"/>
          <a:stretch/>
        </p:blipFill>
        <p:spPr>
          <a:xfrm>
            <a:off x="7567438" y="4355025"/>
            <a:ext cx="4694847" cy="250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58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985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Antonio </a:t>
            </a:r>
            <a:r>
              <a:rPr lang="en-US" dirty="0" err="1"/>
              <a:t>Eligio</a:t>
            </a:r>
            <a:r>
              <a:rPr lang="en-US" dirty="0"/>
              <a:t> </a:t>
            </a:r>
            <a:r>
              <a:rPr lang="en-US" dirty="0" err="1"/>
              <a:t>Fernández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96820"/>
            <a:ext cx="9144000" cy="1655762"/>
          </a:xfrm>
        </p:spPr>
        <p:txBody>
          <a:bodyPr/>
          <a:lstStyle/>
          <a:p>
            <a:r>
              <a:rPr lang="en-US" sz="5000" dirty="0"/>
              <a:t>“</a:t>
            </a:r>
            <a:r>
              <a:rPr lang="en-US" sz="5000" dirty="0" err="1"/>
              <a:t>Tonel</a:t>
            </a:r>
            <a:r>
              <a:rPr lang="en-US" sz="5000" dirty="0"/>
              <a:t>”</a:t>
            </a:r>
          </a:p>
          <a:p>
            <a:endParaRPr lang="en-US" dirty="0"/>
          </a:p>
        </p:txBody>
      </p:sp>
      <p:pic>
        <p:nvPicPr>
          <p:cNvPr id="1026" name="Picture 2" descr="http://www.museodeartecarrillogil.com/archivos/artistas/medium/ton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93" y="2796820"/>
            <a:ext cx="3902170" cy="390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ntonio Eligio Fernández “Tonel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675" y="3671248"/>
            <a:ext cx="5363925" cy="318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046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51" y="365125"/>
            <a:ext cx="10515600" cy="1325563"/>
          </a:xfrm>
        </p:spPr>
        <p:txBody>
          <a:bodyPr/>
          <a:lstStyle/>
          <a:p>
            <a:r>
              <a:rPr lang="en-US" b="1" dirty="0"/>
              <a:t>TONEL - ANTONIO ELIGIO FERNÁNDEZ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51" y="1690688"/>
            <a:ext cx="10692740" cy="4838646"/>
          </a:xfrm>
        </p:spPr>
        <p:txBody>
          <a:bodyPr>
            <a:normAutofit/>
          </a:bodyPr>
          <a:lstStyle/>
          <a:p>
            <a:r>
              <a:rPr lang="en-US" sz="2900" dirty="0"/>
              <a:t>b. 1958, Havana, Cuba </a:t>
            </a:r>
          </a:p>
          <a:p>
            <a:r>
              <a:rPr lang="en-US" sz="2900" dirty="0"/>
              <a:t>lives and works in Havana; San Francisco, CA; and Vancouver, Canada</a:t>
            </a:r>
          </a:p>
          <a:p>
            <a:r>
              <a:rPr lang="en-US" sz="2900" dirty="0"/>
              <a:t>is an artist, writer, and curator</a:t>
            </a:r>
          </a:p>
          <a:p>
            <a:r>
              <a:rPr lang="en-US" sz="2900" dirty="0"/>
              <a:t>degree in art history from the University of Havana in 1982</a:t>
            </a:r>
          </a:p>
          <a:p>
            <a:r>
              <a:rPr lang="en-US" sz="2900" dirty="0"/>
              <a:t>has exhibited at many institutions in Cuba and abroad</a:t>
            </a:r>
          </a:p>
          <a:p>
            <a:r>
              <a:rPr lang="en-US" sz="2900" dirty="0"/>
              <a:t>notable awards: </a:t>
            </a:r>
          </a:p>
          <a:p>
            <a:pPr lvl="1"/>
            <a:r>
              <a:rPr lang="en-US" sz="2500" dirty="0"/>
              <a:t>International Art Critics Association (AICA) , 1991</a:t>
            </a:r>
          </a:p>
          <a:p>
            <a:pPr lvl="1"/>
            <a:r>
              <a:rPr lang="en-US" sz="2500" dirty="0"/>
              <a:t>Rockefeller Foundation Fellowship in the Humanities ,  1997-1998</a:t>
            </a:r>
          </a:p>
          <a:p>
            <a:pPr lvl="1"/>
            <a:r>
              <a:rPr lang="en-US" sz="2500" dirty="0"/>
              <a:t>Guggenheim Foundation Fellowship for painting and installation art,  1995 </a:t>
            </a:r>
          </a:p>
          <a:p>
            <a:endParaRPr lang="en-US" dirty="0"/>
          </a:p>
        </p:txBody>
      </p:sp>
      <p:pic>
        <p:nvPicPr>
          <p:cNvPr id="1026" name="Picture 2" descr="Image result for antonio eligio fernánde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963" y="0"/>
            <a:ext cx="1704222" cy="221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199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9085" y="2184802"/>
            <a:ext cx="3822915" cy="1325563"/>
          </a:xfrm>
        </p:spPr>
        <p:txBody>
          <a:bodyPr>
            <a:noAutofit/>
          </a:bodyPr>
          <a:lstStyle/>
          <a:p>
            <a:pPr algn="ctr"/>
            <a:r>
              <a:rPr lang="en-US" i="1" dirty="0"/>
              <a:t>El </a:t>
            </a:r>
            <a:r>
              <a:rPr lang="en-US" i="1" dirty="0" err="1"/>
              <a:t>Bloqueo</a:t>
            </a:r>
            <a:r>
              <a:rPr lang="en-US" i="1" dirty="0"/>
              <a:t>     </a:t>
            </a:r>
            <a:r>
              <a:rPr lang="en-US" dirty="0"/>
              <a:t>(</a:t>
            </a:r>
            <a:r>
              <a:rPr lang="en-US" i="1" dirty="0"/>
              <a:t>The Blockade/   The Embargo</a:t>
            </a:r>
            <a:r>
              <a:rPr lang="en-US" dirty="0"/>
              <a:t>), 1989</a:t>
            </a:r>
          </a:p>
        </p:txBody>
      </p:sp>
      <p:pic>
        <p:nvPicPr>
          <p:cNvPr id="2050" name="Picture 2" descr="https://walker-web.imgix.net/cms/AdiosUtopia_MFAHInstall_Bloqueo_2017_detail.jpg?w=740&amp;fit=clip&amp;auto=format,compress?w=740&amp;fit=clip&amp;auto=format,comp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1220"/>
            <a:ext cx="8524068" cy="639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518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9356" y="1635986"/>
            <a:ext cx="5853193" cy="2703539"/>
          </a:xfrm>
        </p:spPr>
        <p:txBody>
          <a:bodyPr>
            <a:normAutofit/>
          </a:bodyPr>
          <a:lstStyle/>
          <a:p>
            <a:r>
              <a:rPr lang="en-US" i="1" dirty="0"/>
              <a:t>Hemingway, </a:t>
            </a:r>
            <a:r>
              <a:rPr lang="en-US" i="1" dirty="0" err="1"/>
              <a:t>su</a:t>
            </a:r>
            <a:r>
              <a:rPr lang="en-US" i="1" dirty="0"/>
              <a:t> </a:t>
            </a:r>
            <a:r>
              <a:rPr lang="en-US" i="1" dirty="0" err="1"/>
              <a:t>técnica</a:t>
            </a:r>
            <a:r>
              <a:rPr lang="en-US" i="1" dirty="0"/>
              <a:t> </a:t>
            </a:r>
            <a:r>
              <a:rPr lang="en-US" sz="3800" i="1" dirty="0"/>
              <a:t>(Hemingway, His Technique)</a:t>
            </a:r>
            <a:r>
              <a:rPr lang="en-US" sz="3800" dirty="0"/>
              <a:t>, </a:t>
            </a:r>
            <a:r>
              <a:rPr lang="en-US" dirty="0"/>
              <a:t>1989</a:t>
            </a:r>
            <a:br>
              <a:rPr lang="en-US" i="1" dirty="0"/>
            </a:br>
            <a:endParaRPr lang="en-US" dirty="0"/>
          </a:p>
        </p:txBody>
      </p:sp>
      <p:pic>
        <p:nvPicPr>
          <p:cNvPr id="1026" name="Picture 2" descr="Image result for Hemingway, su técnica (Hemingway, His Technique) To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86" y="0"/>
            <a:ext cx="5377912" cy="685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95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1492" y="1696605"/>
            <a:ext cx="2970508" cy="1325563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In Praise of Darwinism </a:t>
            </a:r>
            <a:r>
              <a:rPr lang="en-US" dirty="0"/>
              <a:t>(</a:t>
            </a:r>
            <a:r>
              <a:rPr lang="en-US" i="1" dirty="0" err="1"/>
              <a:t>Elogio</a:t>
            </a:r>
            <a:r>
              <a:rPr lang="en-US" i="1" dirty="0"/>
              <a:t> del </a:t>
            </a:r>
            <a:r>
              <a:rPr lang="en-US" i="1" dirty="0" err="1"/>
              <a:t>Darwinismo</a:t>
            </a:r>
            <a:r>
              <a:rPr lang="en-US" dirty="0"/>
              <a:t>), 2010/2017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58001"/>
          </a:xfrm>
        </p:spPr>
      </p:pic>
    </p:spTree>
    <p:extLst>
      <p:ext uri="{BB962C8B-B14F-4D97-AF65-F5344CB8AC3E}">
        <p14:creationId xmlns:p14="http://schemas.microsoft.com/office/powerpoint/2010/main" val="362254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6576" y="1837464"/>
            <a:ext cx="3559443" cy="1325563"/>
          </a:xfrm>
        </p:spPr>
        <p:txBody>
          <a:bodyPr>
            <a:noAutofit/>
          </a:bodyPr>
          <a:lstStyle/>
          <a:p>
            <a:r>
              <a:rPr lang="en-US" i="1" dirty="0" err="1"/>
              <a:t>Iluminaciones</a:t>
            </a:r>
            <a:r>
              <a:rPr lang="en-US" dirty="0"/>
              <a:t> (</a:t>
            </a:r>
            <a:r>
              <a:rPr lang="en-US" i="1" dirty="0"/>
              <a:t>Illuminations</a:t>
            </a:r>
            <a:r>
              <a:rPr lang="en-US" dirty="0"/>
              <a:t>), 2012/2017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35" y="0"/>
            <a:ext cx="5024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43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500" dirty="0"/>
              <a:t>What would you do…?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3986" y="1825625"/>
            <a:ext cx="5895814" cy="4351338"/>
          </a:xfrm>
        </p:spPr>
        <p:txBody>
          <a:bodyPr>
            <a:normAutofit/>
          </a:bodyPr>
          <a:lstStyle/>
          <a:p>
            <a:r>
              <a:rPr lang="en-US" sz="3600" dirty="0"/>
              <a:t>…if you were an artist and wanted to make commentary on a social issue, what issue would it be?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91014" cy="4351338"/>
          </a:xfrm>
        </p:spPr>
        <p:txBody>
          <a:bodyPr>
            <a:normAutofit/>
          </a:bodyPr>
          <a:lstStyle/>
          <a:p>
            <a:r>
              <a:rPr lang="en-US" sz="3600" dirty="0"/>
              <a:t>…if you were an artist with limited resources, what materials might you use? </a:t>
            </a:r>
          </a:p>
        </p:txBody>
      </p:sp>
      <p:pic>
        <p:nvPicPr>
          <p:cNvPr id="1026" name="Picture 2" descr="Image result for tonel cuban artis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269" y="3564610"/>
            <a:ext cx="5543418" cy="329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027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622</Words>
  <Application>Microsoft Macintosh PowerPoint</Application>
  <PresentationFormat>Widescreen</PresentationFormat>
  <Paragraphs>61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Art Should Not Be Expensive to Make (Hacer Arte No Debería Ser Caro), 2014</vt:lpstr>
      <vt:lpstr>Antonio Eligio Fernández</vt:lpstr>
      <vt:lpstr>TONEL - ANTONIO ELIGIO FERNÁNDEZ</vt:lpstr>
      <vt:lpstr>El Bloqueo     (The Blockade/   The Embargo), 1989</vt:lpstr>
      <vt:lpstr>Hemingway, su técnica (Hemingway, His Technique), 1989 </vt:lpstr>
      <vt:lpstr>In Praise of Darwinism (Elogio del Darwinismo), 2010/2017</vt:lpstr>
      <vt:lpstr>Iluminaciones (Illuminations), 2012/2017</vt:lpstr>
      <vt:lpstr>What would you do…?</vt:lpstr>
    </vt:vector>
  </TitlesOfParts>
  <Company>University of South Florida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Cruz, Barbara</dc:creator>
  <cp:lastModifiedBy>Fuller, Don</cp:lastModifiedBy>
  <cp:revision>23</cp:revision>
  <dcterms:created xsi:type="dcterms:W3CDTF">2017-12-18T16:33:49Z</dcterms:created>
  <dcterms:modified xsi:type="dcterms:W3CDTF">2018-01-23T20:32:12Z</dcterms:modified>
</cp:coreProperties>
</file>